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lJ95Moj9H6sqlS3Bp0BHQKUSH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F5D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7123832" y="1701675"/>
            <a:ext cx="3549000" cy="1979700"/>
          </a:xfrm>
          <a:prstGeom prst="rect">
            <a:avLst/>
          </a:prstGeom>
          <a:noFill/>
          <a:ln cap="flat" cmpd="sng" w="1905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4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Педагогічний працівник з досвідом роботи понад 5 років за відповідною спе-ціальністю, що здійснює супровід інтерна</a:t>
            </a:r>
            <a:endParaRPr b="0" i="0" sz="24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672302" y="1701675"/>
            <a:ext cx="3102300" cy="1979700"/>
          </a:xfrm>
          <a:prstGeom prst="rect">
            <a:avLst/>
          </a:prstGeom>
          <a:noFill/>
          <a:ln cap="flat" cmpd="sng" w="1905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4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Особа, що вперше призначена на посаду педагогічного працівника, не має педагогічного досвіду</a:t>
            </a:r>
            <a:endParaRPr b="0" i="0" sz="24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1206275" y="0"/>
            <a:ext cx="963000" cy="6858000"/>
          </a:xfrm>
          <a:prstGeom prst="rect">
            <a:avLst/>
          </a:prstGeom>
          <a:solidFill>
            <a:srgbClr val="451B4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521211" y="97609"/>
            <a:ext cx="84468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6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Педагогічна інтернатура</a:t>
            </a:r>
            <a:endParaRPr b="1" i="0" sz="6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0803" y="1163031"/>
            <a:ext cx="3056868" cy="305686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/>
          <p:nvPr/>
        </p:nvSpPr>
        <p:spPr>
          <a:xfrm>
            <a:off x="1498763" y="1297022"/>
            <a:ext cx="1449300" cy="496200"/>
          </a:xfrm>
          <a:prstGeom prst="rect">
            <a:avLst/>
          </a:prstGeom>
          <a:solidFill>
            <a:srgbClr val="D9C5DC"/>
          </a:solidFill>
          <a:ln cap="flat" cmpd="sng" w="1905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4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Інтерн</a:t>
            </a:r>
            <a:endParaRPr b="1" i="0" sz="24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7512371" y="1297021"/>
            <a:ext cx="2772000" cy="496200"/>
          </a:xfrm>
          <a:prstGeom prst="rect">
            <a:avLst/>
          </a:prstGeom>
          <a:solidFill>
            <a:srgbClr val="D9C5DC"/>
          </a:solidFill>
          <a:ln cap="flat" cmpd="sng" w="1905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4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Педагог-наставник</a:t>
            </a:r>
            <a:endParaRPr b="1" i="0" sz="24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1" name="Google Shape;91;p1"/>
          <p:cNvCxnSpPr>
            <a:stCxn id="86" idx="0"/>
            <a:endCxn id="86" idx="2"/>
          </p:cNvCxnSpPr>
          <p:nvPr/>
        </p:nvCxnSpPr>
        <p:spPr>
          <a:xfrm>
            <a:off x="11687775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D9C5DC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92" name="Google Shape;92;p1"/>
          <p:cNvSpPr/>
          <p:nvPr/>
        </p:nvSpPr>
        <p:spPr>
          <a:xfrm>
            <a:off x="6696905" y="6048489"/>
            <a:ext cx="4319400" cy="517500"/>
          </a:xfrm>
          <a:prstGeom prst="roundRect">
            <a:avLst>
              <a:gd fmla="val 16667" name="adj"/>
            </a:avLst>
          </a:prstGeom>
          <a:solidFill>
            <a:srgbClr val="B78EDC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8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Строк інтернатури – 1 рік</a:t>
            </a:r>
            <a:endParaRPr b="0" i="0" sz="28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7140198" y="3918730"/>
            <a:ext cx="3876000" cy="1817100"/>
          </a:xfrm>
          <a:prstGeom prst="roundRect">
            <a:avLst>
              <a:gd fmla="val 16667" name="adj"/>
            </a:avLst>
          </a:prstGeom>
          <a:solidFill>
            <a:srgbClr val="B78EDC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4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Керівник закладу видає наказ про інтернатуру у день призначення інтерна на посаду педагогічного працівника</a:t>
            </a:r>
            <a:endParaRPr b="0" i="0" sz="24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573408" y="4316844"/>
            <a:ext cx="4525500" cy="819300"/>
          </a:xfrm>
          <a:prstGeom prst="roundRect">
            <a:avLst>
              <a:gd fmla="val 16667" name="adj"/>
            </a:avLst>
          </a:prstGeom>
          <a:solidFill>
            <a:srgbClr val="B78EDC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4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Науково-методичну підтримку інтернатури здійснюють:</a:t>
            </a:r>
            <a:endParaRPr b="0" i="0" sz="24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946759" y="5380578"/>
            <a:ext cx="2743200" cy="1002000"/>
          </a:xfrm>
          <a:prstGeom prst="ellipse">
            <a:avLst/>
          </a:prstGeom>
          <a:solidFill>
            <a:srgbClr val="D9C5DC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Заклади вищої та післядипломної освіти</a:t>
            </a:r>
            <a:endParaRPr b="1" i="0" sz="18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865517" y="5310039"/>
            <a:ext cx="2621400" cy="679500"/>
          </a:xfrm>
          <a:prstGeom prst="ellipse">
            <a:avLst/>
          </a:prstGeom>
          <a:solidFill>
            <a:srgbClr val="D9C5DC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Наукові та мето-дичні установи</a:t>
            </a:r>
            <a:endParaRPr b="1" i="0" sz="18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3428093" y="6137655"/>
            <a:ext cx="1352700" cy="540300"/>
          </a:xfrm>
          <a:prstGeom prst="ellipse">
            <a:avLst/>
          </a:prstGeom>
          <a:solidFill>
            <a:srgbClr val="D9C5DC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ЦПРПП</a:t>
            </a:r>
            <a:endParaRPr b="1" i="0" sz="18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9026" y="76201"/>
            <a:ext cx="1567800" cy="1493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/>
          <p:nvPr/>
        </p:nvSpPr>
        <p:spPr>
          <a:xfrm>
            <a:off x="0" y="0"/>
            <a:ext cx="12192000" cy="885217"/>
          </a:xfrm>
          <a:prstGeom prst="rect">
            <a:avLst/>
          </a:prstGeom>
          <a:solidFill>
            <a:srgbClr val="D9C5D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Основні завдання педагогічної інтернатури</a:t>
            </a:r>
            <a:endParaRPr b="1" i="0" sz="4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2"/>
          <p:cNvPicPr preferRelativeResize="0"/>
          <p:nvPr/>
        </p:nvPicPr>
        <p:blipFill rotWithShape="1">
          <a:blip r:embed="rId3">
            <a:alphaModFix/>
          </a:blip>
          <a:srcRect b="0" l="0" r="29108" t="0"/>
          <a:stretch/>
        </p:blipFill>
        <p:spPr>
          <a:xfrm>
            <a:off x="0" y="4669277"/>
            <a:ext cx="2325847" cy="2188723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/>
          <p:nvPr/>
        </p:nvSpPr>
        <p:spPr>
          <a:xfrm>
            <a:off x="2351322" y="1381330"/>
            <a:ext cx="2529300" cy="1420200"/>
          </a:xfrm>
          <a:prstGeom prst="rect">
            <a:avLst/>
          </a:prstGeom>
          <a:solidFill>
            <a:srgbClr val="EAF5D6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Створення системи адаптації інтерна до умов педагогічної діяльності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5402564" y="1381329"/>
            <a:ext cx="3213300" cy="1420200"/>
          </a:xfrm>
          <a:prstGeom prst="rect">
            <a:avLst/>
          </a:prstGeom>
          <a:solidFill>
            <a:srgbClr val="EAF5D6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Формування сприятливого мікроклімату та відчуття соціально-психологічного комфорту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9137984" y="1381329"/>
            <a:ext cx="2921400" cy="1420200"/>
          </a:xfrm>
          <a:prstGeom prst="rect">
            <a:avLst/>
          </a:prstGeom>
          <a:solidFill>
            <a:srgbClr val="EAF5D6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Встановлення доброзичливих відносин з учасниками освітнього процесу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573678" y="3216610"/>
            <a:ext cx="3186279" cy="1151105"/>
          </a:xfrm>
          <a:prstGeom prst="rect">
            <a:avLst/>
          </a:prstGeom>
          <a:solidFill>
            <a:srgbClr val="EAF5D6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Набуття фахових компетентностей, педагогічної майстерності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4262551" y="3216611"/>
            <a:ext cx="3959157" cy="1151105"/>
          </a:xfrm>
          <a:prstGeom prst="rect">
            <a:avLst/>
          </a:prstGeom>
          <a:solidFill>
            <a:srgbClr val="EAF5D6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Формування професійної готовності інтерна до самостійної педагогічної діяльності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/>
          <p:nvPr/>
        </p:nvSpPr>
        <p:spPr>
          <a:xfrm>
            <a:off x="8724302" y="3216613"/>
            <a:ext cx="2921541" cy="1151105"/>
          </a:xfrm>
          <a:prstGeom prst="rect">
            <a:avLst/>
          </a:prstGeom>
          <a:solidFill>
            <a:srgbClr val="EAF5D6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Формування поваги до професії, сумлінного ставлення до праці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2817781" y="4944889"/>
            <a:ext cx="2921541" cy="1151105"/>
          </a:xfrm>
          <a:prstGeom prst="rect">
            <a:avLst/>
          </a:prstGeom>
          <a:solidFill>
            <a:srgbClr val="EAF5D6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Формування інституту наставництва у навчальних закладах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/>
          <p:nvPr/>
        </p:nvSpPr>
        <p:spPr>
          <a:xfrm>
            <a:off x="6326692" y="4944888"/>
            <a:ext cx="2921541" cy="1151105"/>
          </a:xfrm>
          <a:prstGeom prst="rect">
            <a:avLst/>
          </a:prstGeom>
          <a:solidFill>
            <a:srgbClr val="EAF5D6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Розвиток професійних спільнот педагогічних працівників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3461426" y="1237037"/>
            <a:ext cx="301500" cy="288600"/>
          </a:xfrm>
          <a:prstGeom prst="ellipse">
            <a:avLst/>
          </a:prstGeom>
          <a:solidFill>
            <a:srgbClr val="451B4B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6858470" y="1237037"/>
            <a:ext cx="301500" cy="288600"/>
          </a:xfrm>
          <a:prstGeom prst="ellipse">
            <a:avLst/>
          </a:prstGeom>
          <a:solidFill>
            <a:srgbClr val="451B4B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10443111" y="1237037"/>
            <a:ext cx="301500" cy="288600"/>
          </a:xfrm>
          <a:prstGeom prst="ellipse">
            <a:avLst/>
          </a:prstGeom>
          <a:solidFill>
            <a:srgbClr val="451B4B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2016038" y="3072318"/>
            <a:ext cx="301557" cy="288584"/>
          </a:xfrm>
          <a:prstGeom prst="ellipse">
            <a:avLst/>
          </a:prstGeom>
          <a:solidFill>
            <a:srgbClr val="451B4B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6091350" y="3072318"/>
            <a:ext cx="301557" cy="288584"/>
          </a:xfrm>
          <a:prstGeom prst="ellipse">
            <a:avLst/>
          </a:prstGeom>
          <a:solidFill>
            <a:srgbClr val="451B4B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10034293" y="3072314"/>
            <a:ext cx="301557" cy="288584"/>
          </a:xfrm>
          <a:prstGeom prst="ellipse">
            <a:avLst/>
          </a:prstGeom>
          <a:solidFill>
            <a:srgbClr val="451B4B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4127772" y="4800596"/>
            <a:ext cx="301557" cy="288584"/>
          </a:xfrm>
          <a:prstGeom prst="ellipse">
            <a:avLst/>
          </a:prstGeom>
          <a:solidFill>
            <a:srgbClr val="451B4B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7636685" y="4800596"/>
            <a:ext cx="301557" cy="288584"/>
          </a:xfrm>
          <a:prstGeom prst="ellipse">
            <a:avLst/>
          </a:prstGeom>
          <a:solidFill>
            <a:srgbClr val="451B4B"/>
          </a:solidFill>
          <a:ln cap="flat" cmpd="sng" w="127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95424" y="4367715"/>
            <a:ext cx="2616485" cy="2616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3974" y="1304338"/>
            <a:ext cx="1567800" cy="1493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3"/>
          <p:cNvCxnSpPr/>
          <p:nvPr/>
        </p:nvCxnSpPr>
        <p:spPr>
          <a:xfrm>
            <a:off x="60960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8" name="Google Shape;128;p3"/>
          <p:cNvSpPr/>
          <p:nvPr/>
        </p:nvSpPr>
        <p:spPr>
          <a:xfrm>
            <a:off x="2296066" y="591635"/>
            <a:ext cx="1449300" cy="496200"/>
          </a:xfrm>
          <a:prstGeom prst="rect">
            <a:avLst/>
          </a:prstGeom>
          <a:solidFill>
            <a:srgbClr val="D9C5DC"/>
          </a:solidFill>
          <a:ln cap="flat" cmpd="sng" w="1905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4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Інтерн</a:t>
            </a:r>
            <a:endParaRPr b="1" i="0" sz="24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8365036" y="286834"/>
            <a:ext cx="1612374" cy="496111"/>
          </a:xfrm>
          <a:prstGeom prst="rect">
            <a:avLst/>
          </a:prstGeom>
          <a:solidFill>
            <a:srgbClr val="D9C5DC"/>
          </a:solidFill>
          <a:ln cap="flat" cmpd="sng" w="1905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4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endParaRPr b="1" i="0" sz="24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3"/>
          <p:cNvSpPr/>
          <p:nvPr/>
        </p:nvSpPr>
        <p:spPr>
          <a:xfrm>
            <a:off x="285187" y="1512566"/>
            <a:ext cx="5471100" cy="1076100"/>
          </a:xfrm>
          <a:prstGeom prst="rect">
            <a:avLst/>
          </a:prstGeom>
          <a:solidFill>
            <a:srgbClr val="EAF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Виконує обов’язки згідно з посадовою інструкцією і трудовим договором, правилами внутрішнього розпорядку закладу освіти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285189" y="2556250"/>
            <a:ext cx="5471100" cy="787800"/>
          </a:xfrm>
          <a:prstGeom prst="rect">
            <a:avLst/>
          </a:prstGeom>
          <a:solidFill>
            <a:srgbClr val="EAF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Організовує освітній процес з урахуванням особливостей учнів та предметної специфіки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285187" y="3464119"/>
            <a:ext cx="5471100" cy="1327800"/>
          </a:xfrm>
          <a:prstGeom prst="rect">
            <a:avLst/>
          </a:prstGeom>
          <a:solidFill>
            <a:srgbClr val="EAF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Працює над набуттям компетентностей зі спеціальності, психології виховання і розвитку особистості, здійснення моніторингу, аналізу педагогічного досвіду тощо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3"/>
          <p:cNvSpPr/>
          <p:nvPr/>
        </p:nvSpPr>
        <p:spPr>
          <a:xfrm>
            <a:off x="285187" y="4911919"/>
            <a:ext cx="5471100" cy="787800"/>
          </a:xfrm>
          <a:prstGeom prst="rect">
            <a:avLst/>
          </a:prstGeom>
          <a:solidFill>
            <a:srgbClr val="EAF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Самостійно обирає форми, види, напрями, суб’єктів підвищення кваліфікації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"/>
          <p:cNvSpPr/>
          <p:nvPr/>
        </p:nvSpPr>
        <p:spPr>
          <a:xfrm>
            <a:off x="285187" y="5743588"/>
            <a:ext cx="5471177" cy="787849"/>
          </a:xfrm>
          <a:prstGeom prst="rect">
            <a:avLst/>
          </a:prstGeom>
          <a:solidFill>
            <a:srgbClr val="EAF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Бере участь у зустрічах професійних спільнот педагогів, вебінарах, тренінгах, практикумах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6435632" y="983110"/>
            <a:ext cx="5471177" cy="697644"/>
          </a:xfrm>
          <a:prstGeom prst="rect">
            <a:avLst/>
          </a:prstGeom>
          <a:solidFill>
            <a:srgbClr val="EAF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Узгоджує з інтерном час і місце проведення заходів педагогічної інтернатури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6435632" y="1880919"/>
            <a:ext cx="5471177" cy="731652"/>
          </a:xfrm>
          <a:prstGeom prst="rect">
            <a:avLst/>
          </a:prstGeom>
          <a:solidFill>
            <a:srgbClr val="EAF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Сприяє розвитку позитивних якостей інтерна та формуванню його світогляду своїм прикладом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3"/>
          <p:cNvSpPr/>
          <p:nvPr/>
        </p:nvSpPr>
        <p:spPr>
          <a:xfrm>
            <a:off x="6435631" y="2812736"/>
            <a:ext cx="5471177" cy="1375947"/>
          </a:xfrm>
          <a:prstGeom prst="rect">
            <a:avLst/>
          </a:prstGeom>
          <a:solidFill>
            <a:srgbClr val="EAF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Здійснює наставницьку підтримку, сприяє адаптації інтерна до педагогічної діяльності, знайомить з традиціями закладу освіти, особливостями організації освітнього процесу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6435630" y="4388848"/>
            <a:ext cx="5471177" cy="1076064"/>
          </a:xfrm>
          <a:prstGeom prst="rect">
            <a:avLst/>
          </a:prstGeom>
          <a:solidFill>
            <a:srgbClr val="EAF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Виявляє професійні та методичні проблеми під час реалізації інтерном освітнього процесу, сприяє їх вирішенню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6435629" y="5665077"/>
            <a:ext cx="5471177" cy="1005689"/>
          </a:xfrm>
          <a:prstGeom prst="rect">
            <a:avLst/>
          </a:prstGeom>
          <a:solidFill>
            <a:srgbClr val="EAF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451B4B"/>
                </a:solidFill>
                <a:latin typeface="Calibri"/>
                <a:ea typeface="Calibri"/>
                <a:cs typeface="Calibri"/>
                <a:sym typeface="Calibri"/>
              </a:rPr>
              <a:t>Спільно з інтерном звітує про результати виконання програми інтернатури на засіданнях педагогічної ради</a:t>
            </a:r>
            <a:endParaRPr b="0" i="0" sz="2000" u="none" cap="none" strike="noStrike">
              <a:solidFill>
                <a:srgbClr val="45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0" name="Google Shape;140;p3"/>
          <p:cNvCxnSpPr/>
          <p:nvPr/>
        </p:nvCxnSpPr>
        <p:spPr>
          <a:xfrm rot="10800000">
            <a:off x="7110548" y="543598"/>
            <a:ext cx="1053737" cy="0"/>
          </a:xfrm>
          <a:prstGeom prst="straightConnector1">
            <a:avLst/>
          </a:prstGeom>
          <a:noFill/>
          <a:ln cap="flat" cmpd="sng" w="381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1" name="Google Shape;141;p3"/>
          <p:cNvCxnSpPr/>
          <p:nvPr/>
        </p:nvCxnSpPr>
        <p:spPr>
          <a:xfrm rot="10800000">
            <a:off x="10167257" y="543598"/>
            <a:ext cx="1053737" cy="0"/>
          </a:xfrm>
          <a:prstGeom prst="straightConnector1">
            <a:avLst/>
          </a:prstGeom>
          <a:noFill/>
          <a:ln cap="flat" cmpd="sng" w="38100">
            <a:solidFill>
              <a:srgbClr val="451B4B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42" name="Google Shape;14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9026" y="76201"/>
            <a:ext cx="1567800" cy="1493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Зеленый и желтый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2023-01-24T00:39:21Z</dcterms:created>
  <dc:creator>Anastasiia</dc:creator>
</cp:coreProperties>
</file>